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4" r:id="rId4"/>
    <p:sldId id="3225" r:id="rId5"/>
    <p:sldId id="3230" r:id="rId6"/>
    <p:sldId id="265" r:id="rId7"/>
    <p:sldId id="258" r:id="rId8"/>
    <p:sldId id="3228" r:id="rId9"/>
    <p:sldId id="261" r:id="rId10"/>
    <p:sldId id="3078" r:id="rId11"/>
    <p:sldId id="3079" r:id="rId12"/>
    <p:sldId id="268" r:id="rId13"/>
    <p:sldId id="2013" r:id="rId14"/>
    <p:sldId id="2011" r:id="rId15"/>
    <p:sldId id="3267" r:id="rId16"/>
    <p:sldId id="3226" r:id="rId17"/>
    <p:sldId id="271" r:id="rId18"/>
    <p:sldId id="3081" r:id="rId19"/>
    <p:sldId id="3080" r:id="rId20"/>
    <p:sldId id="3221" r:id="rId21"/>
    <p:sldId id="3082" r:id="rId22"/>
    <p:sldId id="3229" r:id="rId23"/>
    <p:sldId id="1679" r:id="rId24"/>
    <p:sldId id="3222" r:id="rId25"/>
    <p:sldId id="3224" r:id="rId26"/>
    <p:sldId id="3227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67251" autoAdjust="0"/>
  </p:normalViewPr>
  <p:slideViewPr>
    <p:cSldViewPr snapToGrid="0">
      <p:cViewPr varScale="1">
        <p:scale>
          <a:sx n="109" d="100"/>
          <a:sy n="109" d="100"/>
        </p:scale>
        <p:origin x="1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F4847-097C-40F2-A652-F0FB10814442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E880E-8633-4FC3-BBE6-5D30D3FF4F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56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E880E-8633-4FC3-BBE6-5D30D3FF4F2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060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7F2AE-8FB8-A36E-4B25-C3C67B28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FAD69E3-A27C-A35E-59F5-5FE2D0A01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01C6A55-DDE6-0B82-31A0-73A8556D3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AC8441-41A4-64B3-790D-1E724ABF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E880E-8633-4FC3-BBE6-5D30D3FF4F2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033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FA2B-CD05-F85B-991A-5DA5ABFA5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3C43E33-264E-8CB1-1C75-7C1C8F350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238694-725C-8FF3-5C7A-62702C4E2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如果你想知道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是怎麼來的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3179D8-2D33-0573-0F4C-CD97CD2FC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553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12A6D-CCC1-2752-664C-2F015FD0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FC35798-CFFB-A0BF-23A7-F77E726A3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1F0D99C-F8D5-D97C-4DCB-C38187CBD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B2EC12-CFBA-BC29-5718-E96CD1146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03F88-B9BD-447F-AABD-E329B0AA1CE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961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03F88-B9BD-447F-AABD-E329B0AA1CE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14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AE7E9-7228-B865-C3E2-ED7736F7C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A4A3527-F78A-32DF-DD72-88916E016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55EA744-B643-22DD-4CE8-C3F09371F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新聞分成以下類別：政治、社會、財經、生活消費、影視娛樂、體育 </a:t>
            </a:r>
            <a:endParaRPr lang="en-US" altLang="zh-TW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zh-TW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以下是一篇新聞，請告訴這篇新聞為哪一類，只給我類別就好。</a:t>
            </a:r>
            <a:endParaRPr lang="en-US" altLang="zh-TW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zh-TW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zh-TW" altLang="en-US" b="0" i="0" dirty="0">
                <a:solidFill>
                  <a:srgbClr val="0D0D0D"/>
                </a:solidFill>
                <a:effectLst/>
                <a:latin typeface="Söhne"/>
              </a:rPr>
              <a:t>新聞內容：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682013-4D53-5ED3-977D-DCE7B5519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E880E-8633-4FC3-BBE6-5D30D3FF4F2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309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E122E-B436-4353-CF27-393D10D7B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0FBF52B-CCF1-6ADB-ACC7-60D916C27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B270048-B214-314B-DA5A-A530525B5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C6505D-1CDE-046E-B26E-B3A7A8C51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FE880E-8633-4FC3-BBE6-5D30D3FF4F2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18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流傳著這樣的一句話：“大人，比起匕首，還是用短管槍吧”，這個招式也是比較深入人心的，指大家要跟上時代的發展；</a:t>
            </a:r>
            <a:endParaRPr lang="en-US" altLang="zh-TW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如果以打造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應用為目標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(《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的原理仍然很重要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E880E-8633-4FC3-BBE6-5D30D3FF4F2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6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大家都知道魔術不是超能力，所以你不會把魔術師當作神來崇拜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E880E-8633-4FC3-BBE6-5D30D3FF4F2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70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F920-B454-7793-409C-6816371F1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E3846F8-B9F1-DAE6-1010-049C41A09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03AE9B9-20BB-6763-CC66-FCCDF67EC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A3B488-9519-A827-B554-D1207F3A2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E880E-8633-4FC3-BBE6-5D30D3FF4F2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1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E880E-8633-4FC3-BBE6-5D30D3FF4F2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196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0EBFB-F123-BE96-2619-88E835398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34879A2-CEC8-A514-4F28-7861D719B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28608F1-7FE1-BDF8-F216-F3F7B9B01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3A6B03-E8E2-7EAA-5D94-CC8773F12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25DE9-1B42-493D-BB72-90DEFF8566C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029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2EE5-D023-B31E-B74C-054DCE7A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EC4EA1B-C9C8-FD94-C5B5-86F398A42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5AEF7A5-0375-175A-1274-5144DBDD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9EC8E7-4674-C6CA-84B1-317894047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E880E-8633-4FC3-BBE6-5D30D3FF4F2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79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E07F65-C469-16B9-CE40-87F99B14D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13A421-FEE6-7837-013D-CC63822AB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3AB40B-C097-2223-4B5A-9D3C6259C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7FBCA4-C694-B028-0F71-0320C732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DBDDC1-E51D-5F07-A53F-AAAF2889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36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25FAE-71C2-7C81-DFF5-8DF458DD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029FB4D-4E4E-5829-00B1-DB8161CE0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B6F7F3-8A00-DE3E-81DB-61B9C4F8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13474A-DB8F-C562-7E07-6DA48EED5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F9166F-321C-C61C-13E7-6C695585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44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4C5BACB-042A-9F0F-7F0F-B3589410E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1E53EC-FCA3-0647-16CD-63B88E5A9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3D189-8952-0E6D-1D44-0DF37C4E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0DAF41-2163-0ED4-59D7-F2380F9A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9109CF-D9A6-0E36-DEF8-998B2619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88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03D96-6DF8-1C10-9F3E-7D359ECC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363123-70D9-4872-5B51-C9111AD33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AA933E-0D88-1918-A648-C719F278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CC7C1-3FE2-5E8E-A70F-64B2886C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D32198-F6BB-EA8E-67F5-BCAFB06E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05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1B810-D621-522E-E900-341B0F23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027B45-7F68-BE04-F07A-4D3C33E31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6DB007-A7D3-F016-4D4E-98A7C75E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9F09B9-3E71-9908-06AF-D8565832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6E1C19-C109-F5F9-F807-871F3523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29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FE5B8-132A-1434-7139-2159932C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3DFF04-A456-7596-53AF-662C78CBA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374E8B-3CAD-7EC9-D08D-486D08218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6193C1-8DC7-56B8-20F1-0BE4B2A1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021631-701E-696F-696C-750FD5E7C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0CF145-180C-42C3-61C2-85A8FE0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14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31594-EF48-146F-7A61-14420DD7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DC6667-2A55-4906-F51D-58E66CA82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25BFF8-D67A-C54B-5EA4-646015984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A138C2-04B2-8B8D-32F5-42C8FFCCD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B044DF9-60A6-CF10-AA48-26F2302A4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96E860-EC4A-1B23-D972-176C13D4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D01BE2-08BC-0EE7-EACD-DB4480AD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F58D03B-7FCC-86E5-9DBD-1F8D04FC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91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3B7A1-2944-EF1C-3C08-92F0C8A2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EBCEBB8-59B4-8A3F-91CC-F0B9D3F0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24AC28F-3AE0-23BA-EBFA-F6E78A6E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675D8F-EBCD-EF08-C17B-C0E47325D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56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AB1D78-D767-6AB7-C1D9-FEA525C3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82DDCB-3A64-024E-D35B-3436D675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7595BE-59BA-6D04-BF36-3E87DB655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86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37AE4-6858-2D14-EBEF-025D4AA0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812C16-2C7A-F5B4-29EA-70B97617F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8CF125-7162-D6F6-FAE8-D37EEF5D9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B61207-95DC-866C-EC7F-4629427F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57E8E3-9104-EEC6-C998-AFA7B776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DBFE03-5976-6A97-0B22-68BD2CAA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417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41C7A-D170-4A34-31B4-77770D69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0EB86B3-F805-2CD6-B627-EC70607BC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920184-80D3-B635-60A3-9141FAD36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05DF4B-113F-0BE1-1AED-9A1313A9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0842C3-D686-27B4-BE76-56B40810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4EBD7-6C4C-864B-4200-C4563930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75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1B4DE79-4E39-9F33-1EF1-5A4B977F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338396-E0CF-B632-8EBE-1F78C5C3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BFBEC-A165-3AE7-395D-68541401E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551F8-3696-484B-93A0-0ED3CC66EFB5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9042B8-9448-44A8-AE9E-3B5E1743E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482B9C-8F13-5E6E-46FE-7B1C5B973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3E0D1E-67C5-416F-9EFF-ECFBDCFC3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45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peech.ee.ntu.edu.tw/~hylee/genai/2024-spring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ntu-ml-2021spring-ta@googlegroups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7E06D4-45F3-DB6D-EC5B-EB108EA9F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130041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生成式人工智慧導論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EA3486-4658-A749-324A-7D1A03212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122362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課程內容說明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室內, 人員, 服裝, 椅子 的圖片&#10;&#10;自動產生的描述">
            <a:extLst>
              <a:ext uri="{FF2B5EF4-FFF2-40B4-BE49-F238E27FC236}">
                <a16:creationId xmlns:a16="http://schemas.microsoft.com/office/drawing/2014/main" id="{F11F41AE-1661-4390-FCFF-35F5197C0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sp>
        <p:nvSpPr>
          <p:cNvPr id="4" name="副標題 2">
            <a:extLst>
              <a:ext uri="{FF2B5EF4-FFF2-40B4-BE49-F238E27FC236}">
                <a16:creationId xmlns:a16="http://schemas.microsoft.com/office/drawing/2014/main" id="{95587FA5-4FA1-BDA1-E7C1-E3AF452C7168}"/>
              </a:ext>
            </a:extLst>
          </p:cNvPr>
          <p:cNvSpPr txBox="1">
            <a:spLocks/>
          </p:cNvSpPr>
          <p:nvPr/>
        </p:nvSpPr>
        <p:spPr>
          <a:xfrm>
            <a:off x="1141944" y="4371167"/>
            <a:ext cx="4036333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授課教師：李宏毅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(Hung-yi Lee)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99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0DA44-D2A3-0C63-1725-14B953D3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91EE6-7FA5-8453-AFF4-4DF71B49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作業會教大家訓練有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(7 Billion, 7B)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參數的模型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898895-E639-F45A-8925-7D5B6D711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模型今天沒甚麼大不了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但是如果穿越回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 ……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AE30072-3EFB-8922-F542-8425A000DBD0}"/>
              </a:ext>
            </a:extLst>
          </p:cNvPr>
          <p:cNvSpPr txBox="1"/>
          <p:nvPr/>
        </p:nvSpPr>
        <p:spPr>
          <a:xfrm>
            <a:off x="8124526" y="1267760"/>
            <a:ext cx="4613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上課錄影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https://youtu.be/UYPa347-DdE?si=jjqem3RovPq6ZTti&amp;t=2979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DFF338B-8C53-B832-69DD-0DDF4F1B2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10" y="3346976"/>
            <a:ext cx="4195241" cy="2556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B843F0-3AA2-0148-0B91-4B7ACE4FB83B}"/>
              </a:ext>
            </a:extLst>
          </p:cNvPr>
          <p:cNvSpPr txBox="1"/>
          <p:nvPr/>
        </p:nvSpPr>
        <p:spPr>
          <a:xfrm>
            <a:off x="411810" y="5992297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https://m.jiemian.com/article/2888705.html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C55C5A9-35A4-BDE8-8058-7AD1D6B5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51" y="3185260"/>
            <a:ext cx="6897063" cy="1305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D119B3-37EA-9DC4-AE2C-9FA6CE8CF99C}"/>
              </a:ext>
            </a:extLst>
          </p:cNvPr>
          <p:cNvSpPr txBox="1"/>
          <p:nvPr/>
        </p:nvSpPr>
        <p:spPr>
          <a:xfrm>
            <a:off x="4667250" y="2777191"/>
            <a:ext cx="7493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https://blog.csdn.net/yH0VLDe8VG8ep9VGe/article/details/89839100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CE98CE1-C0D7-3197-5755-8BBCA2458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789" y="3731409"/>
            <a:ext cx="5922011" cy="2883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9F7B416-A03B-BCD4-974D-A736ED18E601}"/>
              </a:ext>
            </a:extLst>
          </p:cNvPr>
          <p:cNvSpPr/>
          <p:nvPr/>
        </p:nvSpPr>
        <p:spPr>
          <a:xfrm>
            <a:off x="6628802" y="3223997"/>
            <a:ext cx="2991448" cy="345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D93230-35FD-FE58-4A00-2524031BDE0E}"/>
              </a:ext>
            </a:extLst>
          </p:cNvPr>
          <p:cNvSpPr/>
          <p:nvPr/>
        </p:nvSpPr>
        <p:spPr>
          <a:xfrm>
            <a:off x="9541738" y="4491429"/>
            <a:ext cx="644286" cy="4824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A74D82-52D1-94F0-5478-05FB13459BD2}"/>
              </a:ext>
            </a:extLst>
          </p:cNvPr>
          <p:cNvSpPr txBox="1"/>
          <p:nvPr/>
        </p:nvSpPr>
        <p:spPr>
          <a:xfrm>
            <a:off x="7304690" y="3797779"/>
            <a:ext cx="4054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https://www.jiqizhixin.com/articles/OpenAI-GPT-2</a:t>
            </a:r>
          </a:p>
        </p:txBody>
      </p:sp>
    </p:spTree>
    <p:extLst>
      <p:ext uri="{BB962C8B-B14F-4D97-AF65-F5344CB8AC3E}">
        <p14:creationId xmlns:p14="http://schemas.microsoft.com/office/powerpoint/2010/main" val="10326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1" grpId="0"/>
      <p:bldP spid="15" grpId="0"/>
      <p:bldP spid="18" grpId="0" animBg="1"/>
      <p:bldP spid="18" grpId="1" animBg="1"/>
      <p:bldP spid="19" grpId="0" animBg="1"/>
      <p:bldP spid="19" grpId="1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607D1-CB2A-5051-6061-BD70FE067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59097-2625-E735-66AC-882E19AE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4BEF19-7967-EBF6-E51F-5D6749956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8A47BCC-6BFD-8C9E-6E34-B9D33CFAC77F}"/>
              </a:ext>
            </a:extLst>
          </p:cNvPr>
          <p:cNvSpPr txBox="1"/>
          <p:nvPr/>
        </p:nvSpPr>
        <p:spPr>
          <a:xfrm>
            <a:off x="8460058" y="6351380"/>
            <a:ext cx="3218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動畫第三話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[圖]">
            <a:extLst>
              <a:ext uri="{FF2B5EF4-FFF2-40B4-BE49-F238E27FC236}">
                <a16:creationId xmlns:a16="http://schemas.microsoft.com/office/drawing/2014/main" id="{63D727AE-A1DB-40BC-EEC0-B591BDD0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040"/>
            <a:ext cx="10840843" cy="611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EB603F9-9987-1C2B-D609-FBB2949A28CE}"/>
              </a:ext>
            </a:extLst>
          </p:cNvPr>
          <p:cNvSpPr txBox="1"/>
          <p:nvPr/>
        </p:nvSpPr>
        <p:spPr>
          <a:xfrm>
            <a:off x="3525012" y="1856773"/>
            <a:ext cx="2162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腐賢庫瓦爾</a:t>
            </a:r>
            <a:endParaRPr lang="zh-TW" altLang="en-US" sz="28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A281AFE-5FE6-D1B5-599A-A9259B564E5E}"/>
              </a:ext>
            </a:extLst>
          </p:cNvPr>
          <p:cNvCxnSpPr/>
          <p:nvPr/>
        </p:nvCxnSpPr>
        <p:spPr>
          <a:xfrm>
            <a:off x="4964365" y="2379993"/>
            <a:ext cx="590550" cy="3810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0BA55B-19D6-55BB-3011-065D853A06F0}"/>
              </a:ext>
            </a:extLst>
          </p:cNvPr>
          <p:cNvSpPr txBox="1"/>
          <p:nvPr/>
        </p:nvSpPr>
        <p:spPr>
          <a:xfrm>
            <a:off x="8686800" y="4059568"/>
            <a:ext cx="2162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芙莉蓮</a:t>
            </a:r>
            <a:endParaRPr lang="zh-TW" altLang="en-US" sz="28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C71E552-E418-966C-D7BD-FACB5519474A}"/>
              </a:ext>
            </a:extLst>
          </p:cNvPr>
          <p:cNvCxnSpPr>
            <a:cxnSpLocks/>
          </p:cNvCxnSpPr>
          <p:nvPr/>
        </p:nvCxnSpPr>
        <p:spPr>
          <a:xfrm flipH="1" flipV="1">
            <a:off x="7947345" y="4321178"/>
            <a:ext cx="739455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E039118-21B2-3077-DAF2-77417761F1FD}"/>
              </a:ext>
            </a:extLst>
          </p:cNvPr>
          <p:cNvCxnSpPr>
            <a:cxnSpLocks/>
          </p:cNvCxnSpPr>
          <p:nvPr/>
        </p:nvCxnSpPr>
        <p:spPr>
          <a:xfrm flipV="1">
            <a:off x="4190685" y="4321178"/>
            <a:ext cx="739455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9C6871-4BA7-7BED-B5B6-9230868EDA6C}"/>
              </a:ext>
            </a:extLst>
          </p:cNvPr>
          <p:cNvSpPr txBox="1"/>
          <p:nvPr/>
        </p:nvSpPr>
        <p:spPr>
          <a:xfrm>
            <a:off x="2028129" y="4059568"/>
            <a:ext cx="2162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費倫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3213393-5E5D-396A-96E5-182CE31F40D5}"/>
              </a:ext>
            </a:extLst>
          </p:cNvPr>
          <p:cNvSpPr txBox="1"/>
          <p:nvPr/>
        </p:nvSpPr>
        <p:spPr>
          <a:xfrm>
            <a:off x="2669156" y="2356970"/>
            <a:ext cx="2162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800" b="1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GPT-2</a:t>
            </a:r>
            <a:endParaRPr lang="zh-TW" altLang="en-US" sz="28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B7BE2EB-AB30-35A1-8F06-6F56893C0F7D}"/>
              </a:ext>
            </a:extLst>
          </p:cNvPr>
          <p:cNvSpPr txBox="1"/>
          <p:nvPr/>
        </p:nvSpPr>
        <p:spPr>
          <a:xfrm>
            <a:off x="2028891" y="4559765"/>
            <a:ext cx="2431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修這門課的你</a:t>
            </a:r>
          </a:p>
        </p:txBody>
      </p:sp>
    </p:spTree>
    <p:extLst>
      <p:ext uri="{BB962C8B-B14F-4D97-AF65-F5344CB8AC3E}">
        <p14:creationId xmlns:p14="http://schemas.microsoft.com/office/powerpoint/2010/main" val="39253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BA49B-1CD3-77DA-A884-3AC7F68C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A92837-CF6A-F61A-D18A-384829BFA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作業目標：「體驗」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體驗用生成式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打造應用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體驗訓練自己的生成式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也有可能會有一些負面體驗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訓練模型很花時間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訓練結果難以控制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這些負面體驗像是副作用很小的疫苗，但它將幫助你在未來面對更大的挑戰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A3D26D-99A0-0B2E-1B20-B1B17179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91" y="1338205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EA28F8F-0266-4DA9-A145-D8DE926E8829}"/>
              </a:ext>
            </a:extLst>
          </p:cNvPr>
          <p:cNvSpPr txBox="1"/>
          <p:nvPr/>
        </p:nvSpPr>
        <p:spPr>
          <a:xfrm>
            <a:off x="7446454" y="3857111"/>
            <a:ext cx="3152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rgbClr val="000000"/>
                </a:solidFill>
                <a:latin typeface="Open Sans" panose="020B0606030504020204" pitchFamily="34" charset="0"/>
              </a:rPr>
              <a:t>It's Not a Bug, It's a Feature.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36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0A23-FCD9-A6F1-F32F-DB1047E7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554F1-E9FD-9637-8AE0-D5F9B9B4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FDE6E11-CC7D-DD84-A671-8EE9F9100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140305"/>
              </p:ext>
            </p:extLst>
          </p:nvPr>
        </p:nvGraphicFramePr>
        <p:xfrm>
          <a:off x="491194" y="928530"/>
          <a:ext cx="11209611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6903">
                  <a:extLst>
                    <a:ext uri="{9D8B030D-6E8A-4147-A177-3AD203B41FA5}">
                      <a16:colId xmlns:a16="http://schemas.microsoft.com/office/drawing/2014/main" val="1098250905"/>
                    </a:ext>
                  </a:extLst>
                </a:gridCol>
                <a:gridCol w="3074083">
                  <a:extLst>
                    <a:ext uri="{9D8B030D-6E8A-4147-A177-3AD203B41FA5}">
                      <a16:colId xmlns:a16="http://schemas.microsoft.com/office/drawing/2014/main" val="933460590"/>
                    </a:ext>
                  </a:extLst>
                </a:gridCol>
                <a:gridCol w="2340864">
                  <a:extLst>
                    <a:ext uri="{9D8B030D-6E8A-4147-A177-3AD203B41FA5}">
                      <a16:colId xmlns:a16="http://schemas.microsoft.com/office/drawing/2014/main" val="2460405380"/>
                    </a:ext>
                  </a:extLst>
                </a:gridCol>
                <a:gridCol w="2349584">
                  <a:extLst>
                    <a:ext uri="{9D8B030D-6E8A-4147-A177-3AD203B41FA5}">
                      <a16:colId xmlns:a16="http://schemas.microsoft.com/office/drawing/2014/main" val="2100806247"/>
                    </a:ext>
                  </a:extLst>
                </a:gridCol>
                <a:gridCol w="2588177">
                  <a:extLst>
                    <a:ext uri="{9D8B030D-6E8A-4147-A177-3AD203B41FA5}">
                      <a16:colId xmlns:a16="http://schemas.microsoft.com/office/drawing/2014/main" val="448821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執行程式</a:t>
                      </a:r>
                      <a:endParaRPr lang="en-US" altLang="zh-TW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難度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8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2/23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真假難辨的世界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80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3/01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都是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的作文比賽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19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3/08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搭建自己的應用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40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3/22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成為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催眠大師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(?)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48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3/29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訓練自己的語言模型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▲▲▲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11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4/12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透過人類的回饋學習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47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r>
                        <a:rPr lang="en-US" altLang="zh-TW" sz="1800" b="0" i="0" kern="120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/03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了解生成式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在想甚麼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12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5/10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生成式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的安全性議題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12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5/17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演講影片快速摘要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26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5/31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客製化自己的影像生成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▲▲▲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36667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5C265D3-A388-D0E7-7CCE-EEFFC2252B35}"/>
              </a:ext>
            </a:extLst>
          </p:cNvPr>
          <p:cNvSpPr txBox="1"/>
          <p:nvPr/>
        </p:nvSpPr>
        <p:spPr>
          <a:xfrm>
            <a:off x="171450" y="72737"/>
            <a:ext cx="6117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作業內容規劃</a:t>
            </a:r>
            <a:endParaRPr lang="zh-TW" altLang="en-US" sz="3200" b="1" u="sng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9FD4C9-7985-C083-A233-20193F1734C9}"/>
              </a:ext>
            </a:extLst>
          </p:cNvPr>
          <p:cNvSpPr txBox="1"/>
          <p:nvPr/>
        </p:nvSpPr>
        <p:spPr>
          <a:xfrm>
            <a:off x="491194" y="5382339"/>
            <a:ext cx="3221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如果沒有特別說明，截止時間就是兩週後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83885F-8943-627B-DC3A-B59D296A3C62}"/>
              </a:ext>
            </a:extLst>
          </p:cNvPr>
          <p:cNvSpPr txBox="1"/>
          <p:nvPr/>
        </p:nvSpPr>
        <p:spPr>
          <a:xfrm>
            <a:off x="8583676" y="5174589"/>
            <a:ext cx="34869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送分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如果不在意分數可以在短時間內完成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▲▲▲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需要至少數小時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FF0C97-95B4-EE22-9541-72B309D9C752}"/>
              </a:ext>
            </a:extLst>
          </p:cNvPr>
          <p:cNvSpPr txBox="1"/>
          <p:nvPr/>
        </p:nvSpPr>
        <p:spPr>
          <a:xfrm>
            <a:off x="4282440" y="5382339"/>
            <a:ext cx="3928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都是用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你什麼都不用準備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C3643E9-C564-7CF2-F9BC-9146DB11841E}"/>
              </a:ext>
            </a:extLst>
          </p:cNvPr>
          <p:cNvCxnSpPr/>
          <p:nvPr/>
        </p:nvCxnSpPr>
        <p:spPr>
          <a:xfrm>
            <a:off x="852932" y="4966840"/>
            <a:ext cx="0" cy="4154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A4BBE14-26BC-5118-5AF4-73D665D3DFF6}"/>
              </a:ext>
            </a:extLst>
          </p:cNvPr>
          <p:cNvCxnSpPr/>
          <p:nvPr/>
        </p:nvCxnSpPr>
        <p:spPr>
          <a:xfrm>
            <a:off x="5590032" y="5007770"/>
            <a:ext cx="0" cy="4154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356C3F-DB5D-B72D-7D22-0454AD7DCEE6}"/>
              </a:ext>
            </a:extLst>
          </p:cNvPr>
          <p:cNvSpPr/>
          <p:nvPr/>
        </p:nvSpPr>
        <p:spPr>
          <a:xfrm>
            <a:off x="4426857" y="928530"/>
            <a:ext cx="4746171" cy="4038310"/>
          </a:xfrm>
          <a:prstGeom prst="roundRect">
            <a:avLst>
              <a:gd name="adj" fmla="val 408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43914B-A1B8-6750-66BD-E380DD3DA470}"/>
              </a:ext>
            </a:extLst>
          </p:cNvPr>
          <p:cNvSpPr txBox="1"/>
          <p:nvPr/>
        </p:nvSpPr>
        <p:spPr>
          <a:xfrm>
            <a:off x="4282439" y="185963"/>
            <a:ext cx="7418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充實的通識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負擔不重的選修課</a:t>
            </a:r>
          </a:p>
        </p:txBody>
      </p:sp>
    </p:spTree>
    <p:extLst>
      <p:ext uri="{BB962C8B-B14F-4D97-AF65-F5344CB8AC3E}">
        <p14:creationId xmlns:p14="http://schemas.microsoft.com/office/powerpoint/2010/main" val="13286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11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B5367-F75D-07BD-6CA5-F3C61F08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3150F-84EC-6316-60A7-5D712DAE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C76AB58-8DC7-8325-3C7F-8D0471D2A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954795"/>
              </p:ext>
            </p:extLst>
          </p:nvPr>
        </p:nvGraphicFramePr>
        <p:xfrm>
          <a:off x="85725" y="716314"/>
          <a:ext cx="12020550" cy="592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1203">
                  <a:extLst>
                    <a:ext uri="{9D8B030D-6E8A-4147-A177-3AD203B41FA5}">
                      <a16:colId xmlns:a16="http://schemas.microsoft.com/office/drawing/2014/main" val="3314224593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1098250905"/>
                    </a:ext>
                  </a:extLst>
                </a:gridCol>
                <a:gridCol w="3285744">
                  <a:extLst>
                    <a:ext uri="{9D8B030D-6E8A-4147-A177-3AD203B41FA5}">
                      <a16:colId xmlns:a16="http://schemas.microsoft.com/office/drawing/2014/main" val="1872445673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1811674490"/>
                    </a:ext>
                  </a:extLst>
                </a:gridCol>
                <a:gridCol w="5120259">
                  <a:extLst>
                    <a:ext uri="{9D8B030D-6E8A-4147-A177-3AD203B41FA5}">
                      <a16:colId xmlns:a16="http://schemas.microsoft.com/office/drawing/2014/main" val="933460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老師授課內容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專家演講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8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2/23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課程概述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真假難辨的世界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80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3/01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提示工程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 AI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代理人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都是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的作文比賽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19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3/08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生成策略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&amp; 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從專才到通才</a:t>
                      </a:r>
                      <a:endParaRPr lang="en-US" altLang="zh-TW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搭建自己的應用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40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3/15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MTK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團隊演講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48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3/22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深度學習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Transformer 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成為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催眠大師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22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3/29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NVIDIA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團隊演講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訓練自己的語言模型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11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4/05 </a:t>
                      </a:r>
                    </a:p>
                  </a:txBody>
                  <a:tcPr marL="19050" marR="19050" marT="19050" marB="1905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放假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86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4/12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評估生成式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 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道德議題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透過人類的回饋學習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47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4/19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放假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63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4/26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打造生成式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經驗談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TAIDE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團隊演講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12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5/03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生成式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的可解釋性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了解生成式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在想甚麼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12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5/10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語音的生成式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生成式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的安全性議題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50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5/17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語音的生成式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演講影片快速摘要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726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5/24 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影像的生成式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MTK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團隊演講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61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5/31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影像的生成式 </a:t>
                      </a:r>
                      <a:r>
                        <a:rPr lang="en-US" altLang="zh-TW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客製化自己的影像生成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endParaRPr lang="zh-TW" altLang="en-US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36667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0FAC343-C5AC-1495-C39D-F9ABEC29FF71}"/>
              </a:ext>
            </a:extLst>
          </p:cNvPr>
          <p:cNvSpPr txBox="1"/>
          <p:nvPr/>
        </p:nvSpPr>
        <p:spPr>
          <a:xfrm>
            <a:off x="171450" y="72737"/>
            <a:ext cx="6117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上課內容規劃</a:t>
            </a:r>
            <a:endParaRPr lang="zh-TW" alt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292317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B3736-F7F4-E5C2-4662-BE90D9AE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D70C3-3FA0-BEB7-DD5C-516789D0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預習</a:t>
            </a:r>
          </a:p>
        </p:txBody>
      </p:sp>
      <p:pic>
        <p:nvPicPr>
          <p:cNvPr id="6" name="內容版面配置區 5" descr="一張含有 樣式, 正方形, 像素 的圖片&#10;&#10;自動產生的描述">
            <a:extLst>
              <a:ext uri="{FF2B5EF4-FFF2-40B4-BE49-F238E27FC236}">
                <a16:creationId xmlns:a16="http://schemas.microsoft.com/office/drawing/2014/main" id="{D026982C-0F58-FD48-5826-6CEDDFB72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6" y="1877098"/>
            <a:ext cx="3580606" cy="358060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B532B6-B3B4-9346-ECB6-7FAE27BC420D}"/>
              </a:ext>
            </a:extLst>
          </p:cNvPr>
          <p:cNvSpPr txBox="1"/>
          <p:nvPr/>
        </p:nvSpPr>
        <p:spPr>
          <a:xfrm>
            <a:off x="4654486" y="6014684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https://youtu.be/wG8-IUtqu-s?si=zW_iZQi4ctTLT_6A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3C6689-F9A9-2E84-1FA6-523C26274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22" y="1283812"/>
            <a:ext cx="7376078" cy="46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461E302-A6AA-D634-7EF0-302ACEB4F833}"/>
              </a:ext>
            </a:extLst>
          </p:cNvPr>
          <p:cNvSpPr txBox="1"/>
          <p:nvPr/>
        </p:nvSpPr>
        <p:spPr>
          <a:xfrm>
            <a:off x="-58123" y="6100301"/>
            <a:ext cx="1225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3/15 MTK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團隊會來跟大家講他們怎麼使用生成式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5/24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講開發人工智慧的歷程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56FB05-BAC1-8EE3-D781-175D2725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97" y="2073915"/>
            <a:ext cx="9519005" cy="38819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1F124CC-7936-067E-3CF9-0EBE4D5CF2B4}"/>
              </a:ext>
            </a:extLst>
          </p:cNvPr>
          <p:cNvSpPr txBox="1"/>
          <p:nvPr/>
        </p:nvSpPr>
        <p:spPr>
          <a:xfrm>
            <a:off x="223838" y="203521"/>
            <a:ext cx="8653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這門課能否用人工智慧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ChatGPT)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來寫作業呢？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B63B955-32F0-ED05-C217-F8C82437004E}"/>
              </a:ext>
            </a:extLst>
          </p:cNvPr>
          <p:cNvSpPr txBox="1"/>
          <p:nvPr/>
        </p:nvSpPr>
        <p:spPr>
          <a:xfrm>
            <a:off x="8586788" y="203521"/>
            <a:ext cx="2424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3934280-15A5-6AEF-24CF-FB64BE5DE9BE}"/>
              </a:ext>
            </a:extLst>
          </p:cNvPr>
          <p:cNvSpPr txBox="1"/>
          <p:nvPr/>
        </p:nvSpPr>
        <p:spPr>
          <a:xfrm>
            <a:off x="6904799" y="891271"/>
            <a:ext cx="5497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老師也要用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來改作業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132CDB6-299F-8D89-9CE2-C1F8DBBC58A6}"/>
              </a:ext>
            </a:extLst>
          </p:cNvPr>
          <p:cNvSpPr txBox="1"/>
          <p:nvPr/>
        </p:nvSpPr>
        <p:spPr>
          <a:xfrm>
            <a:off x="218110" y="1406228"/>
            <a:ext cx="6198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感謝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MTK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DaVinci (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達哥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團隊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9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1C3FC-3DE5-80EA-4031-71F1B888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393B6-78F7-9056-D60A-646676BB5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課程規定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EF39D7-C194-1C0B-F36B-082B3845B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59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E277A-24CB-2EF3-F03C-9CF5E033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69433C-FF2C-91C1-8518-D0F1E333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地點：綜合大講堂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時間：週五下午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2:20 – 4:20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未來上課基本模式：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老師先講第一堂課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請助教公告作業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老師再講第二堂課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中間是否下課視情況而定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錄影：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老師和助教講的上課內容都會錄影，放到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NTU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如果是來賓演講，則不一定會錄影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124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E4FD2-3CB4-EA26-2877-5667FDDD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上課規劃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F16DD-ADEE-B844-233D-B827344C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48984" cy="484949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針對課程內容發問：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跟上課講到的內容直接相關的問題歡迎舉手發問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會開一個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Slido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，上完兩節課統一回答所有問題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NTU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上發問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綜合大講堂有借週五下午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4:30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5:20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上課會在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4:20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前結束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多借一節課是為了回答完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Slido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上的問題和作為助教時間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E45552-D811-7EA6-21F1-8DCA8161E099}"/>
              </a:ext>
            </a:extLst>
          </p:cNvPr>
          <p:cNvSpPr txBox="1"/>
          <p:nvPr/>
        </p:nvSpPr>
        <p:spPr>
          <a:xfrm>
            <a:off x="6871716" y="6176963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https://app.sli.do/event/gzJ2fFu9PYiWJZGbuny2SG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1E82BA-0327-3190-3592-74FC7838B7CB}"/>
              </a:ext>
            </a:extLst>
          </p:cNvPr>
          <p:cNvSpPr txBox="1"/>
          <p:nvPr/>
        </p:nvSpPr>
        <p:spPr>
          <a:xfrm>
            <a:off x="8394192" y="5715298"/>
            <a:ext cx="199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effectLst/>
                <a:latin typeface="Roboto" panose="02000000000000000000" pitchFamily="2" charset="0"/>
              </a:rPr>
              <a:t>#5516348</a:t>
            </a:r>
            <a:endParaRPr lang="zh-TW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17BC2A-A222-2AFF-BFEE-4816D4F23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521" y="1566565"/>
            <a:ext cx="4148733" cy="414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7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BBE2-77EA-2B06-A354-B84FEABA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課程緣起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1FC0E-37D2-60D8-5C92-2549D027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年春季班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下課後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E2FCFE-9209-F400-F95C-47341B55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592609" y="3434480"/>
            <a:ext cx="1529358" cy="16251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BD26C3-7634-ED76-02E5-49D64456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79" y="387480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AF72879F-79C4-BDA3-8EF8-08426EB8698D}"/>
              </a:ext>
            </a:extLst>
          </p:cNvPr>
          <p:cNvSpPr/>
          <p:nvPr/>
        </p:nvSpPr>
        <p:spPr>
          <a:xfrm>
            <a:off x="3112007" y="2824880"/>
            <a:ext cx="6285345" cy="849892"/>
          </a:xfrm>
          <a:prstGeom prst="wedgeRoundRectCallout">
            <a:avLst>
              <a:gd name="adj1" fmla="val -61063"/>
              <a:gd name="adj2" fmla="val 4300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要怎麼讓機器自動對一篇文章做分類？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AC8BABAD-0691-4C0F-C914-5A276FDC0F6E}"/>
              </a:ext>
            </a:extLst>
          </p:cNvPr>
          <p:cNvSpPr/>
          <p:nvPr/>
        </p:nvSpPr>
        <p:spPr>
          <a:xfrm>
            <a:off x="3112007" y="3897740"/>
            <a:ext cx="6285345" cy="1061029"/>
          </a:xfrm>
          <a:prstGeom prst="wedgeRoundRectCallout">
            <a:avLst>
              <a:gd name="adj1" fmla="val 55904"/>
              <a:gd name="adj2" fmla="val -478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這一個標準的分類問題，你要先準備標註資料，訓練一個分類模型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F4773625-A49F-BC67-B218-2BB333A78F65}"/>
              </a:ext>
            </a:extLst>
          </p:cNvPr>
          <p:cNvSpPr/>
          <p:nvPr/>
        </p:nvSpPr>
        <p:spPr>
          <a:xfrm>
            <a:off x="3112006" y="5143367"/>
            <a:ext cx="6285345" cy="1061028"/>
          </a:xfrm>
          <a:prstGeom prst="wedgeRoundRectCallout">
            <a:avLst>
              <a:gd name="adj1" fmla="val 56195"/>
              <a:gd name="adj2" fmla="val -5305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你為什麼想知道這個任務怎麼做？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2AE41F-64EB-5BA1-2924-CCABC5F3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3928">
            <a:off x="10609996" y="24291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DD0D3-31DC-5129-9AB1-63A45F8D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訊息公告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9FDCD3-CEDF-4805-075A-C1CEE1E5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所有訊息都會透過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NTU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公告，所有課程的內容都可以在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NTU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上找到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對外官網：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https://speech.ee.ntu.edu.tw/~hylee/genai/2024-spring.php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會放老師和助教的投影片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06D408-6567-5CC9-69A1-2462A189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685" y="3708686"/>
            <a:ext cx="2920555" cy="29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72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32204-559F-6D78-FAE0-820140E9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A2448-1637-0278-D1DB-5C0D9D67A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總共十個作業，每個作業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額外加分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知識補充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NVIDIA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深度學習機構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(DLI)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線上課程，看完可以加分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等加退選結束後再請助教公告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期末不得以任何理由來要求加分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0ECD98-8122-D39F-480B-B02585CF60B7}"/>
              </a:ext>
            </a:extLst>
          </p:cNvPr>
          <p:cNvSpPr txBox="1"/>
          <p:nvPr/>
        </p:nvSpPr>
        <p:spPr>
          <a:xfrm>
            <a:off x="7376853" y="1825625"/>
            <a:ext cx="3557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分數與等第換算按照學校建議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http://www.bebi.ntu.edu.tw/uploads/root/Regulations.pdf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35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E57E8-2E9A-A0FA-62F6-8082E564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698F7C-38A0-CCAD-A901-F89106EE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16DEFB-41C6-C80E-5F27-BFBE2BC7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等一下助教會公告加簽與旁聽表單並詳細說明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全簽電資學院與文學院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其餘學院暫定抽籤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30443E-5756-7CB5-4D46-98F0C623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5" y="3429000"/>
            <a:ext cx="11325250" cy="40958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FAC1A3-9EF8-2D3A-2B47-20E4FBCC78B9}"/>
              </a:ext>
            </a:extLst>
          </p:cNvPr>
          <p:cNvSpPr txBox="1"/>
          <p:nvPr/>
        </p:nvSpPr>
        <p:spPr>
          <a:xfrm>
            <a:off x="8909718" y="3429000"/>
            <a:ext cx="328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2024/02/23 </a:t>
            </a:r>
            <a:r>
              <a:rPr lang="zh-TW" altLang="en-US" dirty="0"/>
              <a:t>上午 </a:t>
            </a:r>
            <a:r>
              <a:rPr lang="en-US" altLang="zh-TW" dirty="0"/>
              <a:t>10:42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920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DC472B-BC88-4F36-B3A1-60A13F1E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旁聽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89DF9-C565-497E-A52B-9F067E3DF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旁聽跟實際修課差別很小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旁聽生也請填寫表單，可以加入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NTU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旁聽生也可以取得老師上課投影片和作業投影片，所以有沒有正式修課對於學習影響不大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助教不批改旁聽生的作業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341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24A2B-96E7-867C-1C0C-BDCD0569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的錄影都在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B49BB1-523C-28D8-D039-1E667BCC9077}"/>
              </a:ext>
            </a:extLst>
          </p:cNvPr>
          <p:cNvSpPr txBox="1"/>
          <p:nvPr/>
        </p:nvSpPr>
        <p:spPr>
          <a:xfrm>
            <a:off x="7523988" y="5326424"/>
            <a:ext cx="2267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52D3B6-1AC4-BF9B-50F6-A1871FBCBE7D}"/>
              </a:ext>
            </a:extLst>
          </p:cNvPr>
          <p:cNvSpPr txBox="1"/>
          <p:nvPr/>
        </p:nvSpPr>
        <p:spPr>
          <a:xfrm>
            <a:off x="2243327" y="5326425"/>
            <a:ext cx="2267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寶可夢版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189B6C-9B63-C876-CCEC-E63BA8D0D739}"/>
              </a:ext>
            </a:extLst>
          </p:cNvPr>
          <p:cNvSpPr txBox="1"/>
          <p:nvPr/>
        </p:nvSpPr>
        <p:spPr>
          <a:xfrm>
            <a:off x="877825" y="5801837"/>
            <a:ext cx="508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https://www.youtube.com/playlist?list=PLJV_el3uVTsPy9oCRY30oBPNLCo89yu49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83CFD6A-C68C-EA79-54D8-94356EB54A93}"/>
              </a:ext>
            </a:extLst>
          </p:cNvPr>
          <p:cNvSpPr txBox="1"/>
          <p:nvPr/>
        </p:nvSpPr>
        <p:spPr>
          <a:xfrm>
            <a:off x="6435852" y="5846544"/>
            <a:ext cx="508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https://www.youtube.com/playlist?list=PLJV_el3uVTsMhtt7_Y6sgTHGHp1Vb2P2J</a:t>
            </a:r>
            <a:endParaRPr lang="zh-TW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9179CC0-C8DA-C021-CF57-AFBB63BEA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799" y="1654112"/>
            <a:ext cx="3727513" cy="37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2A625A1-66B7-C172-B16A-424ACBBD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27" y="1652985"/>
            <a:ext cx="3727513" cy="37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65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AD2C7B-1048-8504-F0B5-A307CC29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由衷地感謝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704BE7-EEEC-544C-FB55-87A26E022E30}"/>
              </a:ext>
            </a:extLst>
          </p:cNvPr>
          <p:cNvSpPr/>
          <p:nvPr/>
        </p:nvSpPr>
        <p:spPr>
          <a:xfrm>
            <a:off x="1869137" y="5952197"/>
            <a:ext cx="8453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TW" sz="2800" dirty="0">
                <a:solidFill>
                  <a:srgbClr val="050505"/>
                </a:solidFill>
                <a:latin typeface="Segoe UI Historic" panose="020B0502040204020203" pitchFamily="34" charset="0"/>
              </a:rPr>
              <a:t>TA email:</a:t>
            </a:r>
            <a:r>
              <a:rPr lang="zh-TW" altLang="en-US" sz="2800" dirty="0">
                <a:solidFill>
                  <a:srgbClr val="050505"/>
                </a:solidFill>
                <a:latin typeface="Segoe UI Historic" panose="020B0502040204020203" pitchFamily="34" charset="0"/>
              </a:rPr>
              <a:t> </a:t>
            </a:r>
            <a:r>
              <a:rPr lang="en-US" altLang="zh-TW" sz="2800" b="0" i="0" u="none" strike="noStrike" dirty="0">
                <a:solidFill>
                  <a:srgbClr val="0D6EFD"/>
                </a:solidFill>
                <a:effectLst/>
                <a:latin typeface="system-ui"/>
                <a:hlinkClick r:id="rId2"/>
              </a:rPr>
              <a:t>ntu-gen-ai-2024-spring-ta@googlegroups.com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2DF9F55-4B55-EE4B-A223-8E629A7957E7}"/>
              </a:ext>
            </a:extLst>
          </p:cNvPr>
          <p:cNvSpPr txBox="1"/>
          <p:nvPr/>
        </p:nvSpPr>
        <p:spPr>
          <a:xfrm>
            <a:off x="1226187" y="1724617"/>
            <a:ext cx="223176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姜成翰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陳炫均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黃冠博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林冠廷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盧克函</a:t>
            </a:r>
          </a:p>
          <a:p>
            <a:pPr algn="ctr"/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尤展鴻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關鈞謚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楊智凱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A3661A-83BF-1B45-74A5-0DCADEBA4FB8}"/>
              </a:ext>
            </a:extLst>
          </p:cNvPr>
          <p:cNvSpPr txBox="1"/>
          <p:nvPr/>
        </p:nvSpPr>
        <p:spPr>
          <a:xfrm>
            <a:off x="3457954" y="1724617"/>
            <a:ext cx="183921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陳瑋智 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方泓傑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李哲言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葉乃瑄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呂瑋杰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林熙哲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余奇恩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陳守仁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751393D-A5CA-5FAD-866F-7F10512EC6E5}"/>
              </a:ext>
            </a:extLst>
          </p:cNvPr>
          <p:cNvSpPr txBox="1"/>
          <p:nvPr/>
        </p:nvSpPr>
        <p:spPr>
          <a:xfrm>
            <a:off x="5607017" y="1724617"/>
            <a:ext cx="15919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謝承修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呂俐君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白宗民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呂睿超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謝翔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白鈺綺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林堅壬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鍾承燁</a:t>
            </a:r>
          </a:p>
          <a:p>
            <a:pPr algn="ctr"/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CEDDFA-D653-1321-0DA3-5E5FA0E21367}"/>
              </a:ext>
            </a:extLst>
          </p:cNvPr>
          <p:cNvSpPr txBox="1"/>
          <p:nvPr/>
        </p:nvSpPr>
        <p:spPr>
          <a:xfrm>
            <a:off x="7612832" y="1690688"/>
            <a:ext cx="149562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樊樺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陳光銘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徐有齊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郭恒成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何卓耀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鍾浩霖 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嚴湘琳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劉宸瑄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1F32CF-E667-E952-F683-F11FD5874547}"/>
              </a:ext>
            </a:extLst>
          </p:cNvPr>
          <p:cNvSpPr txBox="1"/>
          <p:nvPr/>
        </p:nvSpPr>
        <p:spPr>
          <a:xfrm>
            <a:off x="9194292" y="1690688"/>
            <a:ext cx="21595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游庭妤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林家慶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孫梓豪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鄭席鈞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陳徐行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黃昱慈</a:t>
            </a:r>
          </a:p>
        </p:txBody>
      </p:sp>
    </p:spTree>
    <p:extLst>
      <p:ext uri="{BB962C8B-B14F-4D97-AF65-F5344CB8AC3E}">
        <p14:creationId xmlns:p14="http://schemas.microsoft.com/office/powerpoint/2010/main" val="412981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41A3C9-46E3-1186-4A01-1A331EBD4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590062"/>
            <a:ext cx="5409655" cy="2838938"/>
          </a:xfrm>
        </p:spPr>
        <p:txBody>
          <a:bodyPr>
            <a:normAutofit/>
          </a:bodyPr>
          <a:lstStyle/>
          <a:p>
            <a:pPr algn="l"/>
            <a:r>
              <a:rPr lang="en-US" altLang="zh-TW" sz="5600">
                <a:solidFill>
                  <a:srgbClr val="FFFFFF"/>
                </a:solidFill>
              </a:rPr>
              <a:t>Thank you!</a:t>
            </a:r>
            <a:endParaRPr lang="zh-TW" altLang="en-US" sz="560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5B22A8-CBB3-01BC-E3E1-6D1EE5A05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endParaRPr lang="zh-TW" altLang="en-US" sz="2000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60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9E55-9940-BDF6-B138-F51F281B6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A427C5-652F-F76B-A4D1-B35259AF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課程緣起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BE091-5D6E-1FBE-ACF8-F0D9E7FC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年春季班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下課後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A0CE26-FD42-F539-94B6-C1449A03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592609" y="3434480"/>
            <a:ext cx="1529358" cy="16251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52348E-F3BF-5652-4773-F48301CA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79" y="387480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79C65B77-A60E-69A8-0F54-262507F7FF82}"/>
              </a:ext>
            </a:extLst>
          </p:cNvPr>
          <p:cNvSpPr/>
          <p:nvPr/>
        </p:nvSpPr>
        <p:spPr>
          <a:xfrm>
            <a:off x="3112007" y="2824880"/>
            <a:ext cx="6285345" cy="849892"/>
          </a:xfrm>
          <a:prstGeom prst="wedgeRoundRectCallout">
            <a:avLst>
              <a:gd name="adj1" fmla="val -61063"/>
              <a:gd name="adj2" fmla="val 4300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這是我的新創需要的服務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C95E967-CCDF-CAAD-D496-E0B7E50B7DAB}"/>
              </a:ext>
            </a:extLst>
          </p:cNvPr>
          <p:cNvSpPr/>
          <p:nvPr/>
        </p:nvSpPr>
        <p:spPr>
          <a:xfrm>
            <a:off x="3112007" y="3897740"/>
            <a:ext cx="6285345" cy="1061029"/>
          </a:xfrm>
          <a:prstGeom prst="wedgeRoundRectCallout">
            <a:avLst>
              <a:gd name="adj1" fmla="val 55904"/>
              <a:gd name="adj2" fmla="val -478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別管我剛剛說的那些，直接用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就好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0FE9836-E92E-6169-3E51-F69F65BD9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3928">
            <a:off x="10609996" y="24291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55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0D185-1D52-292A-95FA-008497BE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68C26-4D36-B408-0D67-16A802CB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課程緣起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6857E2-DD11-E2C5-78C4-B4E039D4E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我這句話到底是甚麼意思？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F64E9C-D62F-A9E5-95B5-04975A75F5E6}"/>
              </a:ext>
            </a:extLst>
          </p:cNvPr>
          <p:cNvSpPr txBox="1"/>
          <p:nvPr/>
        </p:nvSpPr>
        <p:spPr>
          <a:xfrm>
            <a:off x="2651614" y="2940876"/>
            <a:ext cx="72485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新聞分成以下類別：政治、社會、財經、生活、影視娛樂、體育 </a:t>
            </a:r>
            <a:endParaRPr lang="en-US" altLang="zh-TW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以下是一篇新聞，請告訴這篇新聞為哪一類，只給我類別就好。</a:t>
            </a:r>
            <a:endParaRPr lang="en-US" altLang="zh-TW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b="0" i="0" dirty="0">
              <a:solidFill>
                <a:srgbClr val="0D0D0D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0" i="0" dirty="0">
                <a:solidFill>
                  <a:srgbClr val="0D0D0D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新聞內容：</a:t>
            </a:r>
          </a:p>
        </p:txBody>
      </p:sp>
      <p:pic>
        <p:nvPicPr>
          <p:cNvPr id="1025" name="Picture 1" descr="User">
            <a:extLst>
              <a:ext uri="{FF2B5EF4-FFF2-40B4-BE49-F238E27FC236}">
                <a16:creationId xmlns:a16="http://schemas.microsoft.com/office/drawing/2014/main" id="{04C5EDF9-2D57-682A-DA4C-A1A563602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User">
            <a:extLst>
              <a:ext uri="{FF2B5EF4-FFF2-40B4-BE49-F238E27FC236}">
                <a16:creationId xmlns:a16="http://schemas.microsoft.com/office/drawing/2014/main" id="{F0A25686-5D95-B6A7-BA8C-CEFA44B7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5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ADF7-F90D-BC43-3251-96C7D78DC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87E7F-2A98-8CED-7E43-4CFA10C6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課程緣起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1A2177-3E90-251A-EE0B-4AAA2346A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555890-9734-E349-82E6-63F2453B4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3" y="1542524"/>
            <a:ext cx="10305287" cy="50960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3903830-AABE-9B9F-397A-084D539BC332}"/>
              </a:ext>
            </a:extLst>
          </p:cNvPr>
          <p:cNvSpPr/>
          <p:nvPr/>
        </p:nvSpPr>
        <p:spPr>
          <a:xfrm>
            <a:off x="1513332" y="3048664"/>
            <a:ext cx="12728448" cy="1781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5A70A1-BEEC-2EF8-4878-62144043DFFE}"/>
              </a:ext>
            </a:extLst>
          </p:cNvPr>
          <p:cNvSpPr/>
          <p:nvPr/>
        </p:nvSpPr>
        <p:spPr>
          <a:xfrm>
            <a:off x="390144" y="4980593"/>
            <a:ext cx="12728448" cy="1781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AAA249-EE81-4B42-1DEB-F1B48D36BDA1}"/>
              </a:ext>
            </a:extLst>
          </p:cNvPr>
          <p:cNvSpPr txBox="1"/>
          <p:nvPr/>
        </p:nvSpPr>
        <p:spPr>
          <a:xfrm>
            <a:off x="5067400" y="5132532"/>
            <a:ext cx="673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作業三會教你怎麼在你的程式中呼叫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ChatGPT, Gemini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等人工智慧來幫你做事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408C82-1903-C951-4841-F67CCB2F9D9B}"/>
              </a:ext>
            </a:extLst>
          </p:cNvPr>
          <p:cNvSpPr txBox="1"/>
          <p:nvPr/>
        </p:nvSpPr>
        <p:spPr>
          <a:xfrm>
            <a:off x="5067400" y="4581739"/>
            <a:ext cx="6099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任何人都可以在一瞬間搭建自己的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應用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773AC5E-CC8E-1DE0-6C6A-C40C55AA92D9}"/>
              </a:ext>
            </a:extLst>
          </p:cNvPr>
          <p:cNvSpPr/>
          <p:nvPr/>
        </p:nvSpPr>
        <p:spPr>
          <a:xfrm>
            <a:off x="1609344" y="1918405"/>
            <a:ext cx="8098636" cy="1219259"/>
          </a:xfrm>
          <a:prstGeom prst="roundRect">
            <a:avLst>
              <a:gd name="adj" fmla="val 1114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2AB052-AAFA-6B59-E57E-913278EE4156}"/>
              </a:ext>
            </a:extLst>
          </p:cNvPr>
          <p:cNvSpPr txBox="1"/>
          <p:nvPr/>
        </p:nvSpPr>
        <p:spPr>
          <a:xfrm>
            <a:off x="-74676" y="2156614"/>
            <a:ext cx="158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任務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說明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2439A9-A170-6A0A-C806-B465C33B45A2}"/>
              </a:ext>
            </a:extLst>
          </p:cNvPr>
          <p:cNvSpPr txBox="1"/>
          <p:nvPr/>
        </p:nvSpPr>
        <p:spPr>
          <a:xfrm>
            <a:off x="-74677" y="3533617"/>
            <a:ext cx="158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給一篇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新聞</a:t>
            </a:r>
          </a:p>
        </p:txBody>
      </p:sp>
    </p:spTree>
    <p:extLst>
      <p:ext uri="{BB962C8B-B14F-4D97-AF65-F5344CB8AC3E}">
        <p14:creationId xmlns:p14="http://schemas.microsoft.com/office/powerpoint/2010/main" val="24016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/>
      <p:bldP spid="8" grpId="0"/>
      <p:bldP spid="4" grpId="0" animBg="1"/>
      <p:bldP spid="7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D51AA31F-7245-804D-27A8-E6D2ABC7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55" y="1234215"/>
            <a:ext cx="8637270" cy="526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0A168F-1AEB-D28A-86F8-A35CF0D60953}"/>
              </a:ext>
            </a:extLst>
          </p:cNvPr>
          <p:cNvSpPr txBox="1"/>
          <p:nvPr/>
        </p:nvSpPr>
        <p:spPr>
          <a:xfrm>
            <a:off x="325374" y="773912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https://wiktenauer.com/wiki/Michael_Hundt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9223665-F717-FB1B-6BA4-F2FF699445B2}"/>
              </a:ext>
            </a:extLst>
          </p:cNvPr>
          <p:cNvSpPr txBox="1"/>
          <p:nvPr/>
        </p:nvSpPr>
        <p:spPr>
          <a:xfrm>
            <a:off x="325374" y="301618"/>
            <a:ext cx="624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大人，時代變了</a:t>
            </a:r>
            <a:endParaRPr lang="zh-TW" altLang="en-US" sz="32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C6A4DC-09DC-39A6-59CC-59BF89ED055B}"/>
              </a:ext>
            </a:extLst>
          </p:cNvPr>
          <p:cNvSpPr txBox="1"/>
          <p:nvPr/>
        </p:nvSpPr>
        <p:spPr>
          <a:xfrm>
            <a:off x="4381500" y="182203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ChatGPT, Gemini …</a:t>
            </a:r>
            <a:endParaRPr lang="zh-TW" altLang="en-US" sz="24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0338F43-361A-BF93-6DAC-6F8DA3B629FF}"/>
              </a:ext>
            </a:extLst>
          </p:cNvPr>
          <p:cNvSpPr txBox="1"/>
          <p:nvPr/>
        </p:nvSpPr>
        <p:spPr>
          <a:xfrm>
            <a:off x="4705350" y="318022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自己開發人工智慧模型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DFE41A-C948-33FE-8FC5-860EC36E23CF}"/>
              </a:ext>
            </a:extLst>
          </p:cNvPr>
          <p:cNvSpPr txBox="1"/>
          <p:nvPr/>
        </p:nvSpPr>
        <p:spPr>
          <a:xfrm>
            <a:off x="5442380" y="229307"/>
            <a:ext cx="642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有能力自己開發仍然重要，但你要知道何時你需要自己開發、何時你可以用現成的人工智慧</a:t>
            </a:r>
          </a:p>
        </p:txBody>
      </p:sp>
    </p:spTree>
    <p:extLst>
      <p:ext uri="{BB962C8B-B14F-4D97-AF65-F5344CB8AC3E}">
        <p14:creationId xmlns:p14="http://schemas.microsoft.com/office/powerpoint/2010/main" val="386583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73DA4-AACF-D1FD-30B6-C28D3738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課程定位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5952D9-6BAF-3592-1126-8B1C146C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908" y="160524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E58051C-0EAF-A014-A3BF-273E6A05FE8C}"/>
              </a:ext>
            </a:extLst>
          </p:cNvPr>
          <p:cNvSpPr/>
          <p:nvPr/>
        </p:nvSpPr>
        <p:spPr>
          <a:xfrm>
            <a:off x="3314700" y="1701645"/>
            <a:ext cx="5647758" cy="1026393"/>
          </a:xfrm>
          <a:prstGeom prst="wedgeRoundRectCallout">
            <a:avLst>
              <a:gd name="adj1" fmla="val 60350"/>
              <a:gd name="adj2" fmla="val 1084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這門課是教我怎麼用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EC1CCF-578A-709A-4209-97139FFEC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617" y="2624851"/>
            <a:ext cx="1529358" cy="1625172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1CA10584-A9D7-C19C-6B6E-A23225F0B114}"/>
              </a:ext>
            </a:extLst>
          </p:cNvPr>
          <p:cNvSpPr/>
          <p:nvPr/>
        </p:nvSpPr>
        <p:spPr>
          <a:xfrm>
            <a:off x="3314700" y="3223630"/>
            <a:ext cx="3176304" cy="810921"/>
          </a:xfrm>
          <a:prstGeom prst="wedgeRoundRectCallout">
            <a:avLst>
              <a:gd name="adj1" fmla="val -60675"/>
              <a:gd name="adj2" fmla="val 2717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不是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844987-1E58-3E4D-31BC-9D242A731E93}"/>
              </a:ext>
            </a:extLst>
          </p:cNvPr>
          <p:cNvSpPr txBox="1"/>
          <p:nvPr/>
        </p:nvSpPr>
        <p:spPr>
          <a:xfrm>
            <a:off x="2890554" y="4530143"/>
            <a:ext cx="678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只是生成式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的一個例子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FA87D8-D03F-D89A-6553-68C00A8B8EC6}"/>
              </a:ext>
            </a:extLst>
          </p:cNvPr>
          <p:cNvSpPr txBox="1"/>
          <p:nvPr/>
        </p:nvSpPr>
        <p:spPr>
          <a:xfrm>
            <a:off x="2890554" y="5231042"/>
            <a:ext cx="9587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非常容易上手，不需要用一個學期來學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6932452-4771-F9A4-96D4-13A02893CE31}"/>
              </a:ext>
            </a:extLst>
          </p:cNvPr>
          <p:cNvSpPr txBox="1"/>
          <p:nvPr/>
        </p:nvSpPr>
        <p:spPr>
          <a:xfrm>
            <a:off x="2890554" y="5969655"/>
            <a:ext cx="9587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的學習資源非常多</a:t>
            </a:r>
          </a:p>
        </p:txBody>
      </p:sp>
    </p:spTree>
    <p:extLst>
      <p:ext uri="{BB962C8B-B14F-4D97-AF65-F5344CB8AC3E}">
        <p14:creationId xmlns:p14="http://schemas.microsoft.com/office/powerpoint/2010/main" val="33792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6E3F0-8FDB-9B75-6974-D6F24787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1A198-2382-A140-B270-796679D0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課程定位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87B59A-6B96-DE44-D0CB-9605C7164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目標受眾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：已經接觸過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這類生成式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應用，想要了解生成式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背後的原理以及更多可能性的同學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的應用日新月異，這門課會更著重於概念和原理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預修課程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不預設修過任何人工智慧相關課目、不預設修過任何數學專業科目、不預設會寫程式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這可以是你人生的第一堂人工智慧相關課程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8370D43-B30F-9F03-3F2F-55309A854A4B}"/>
              </a:ext>
            </a:extLst>
          </p:cNvPr>
          <p:cNvSpPr txBox="1"/>
          <p:nvPr/>
        </p:nvSpPr>
        <p:spPr>
          <a:xfrm>
            <a:off x="832644" y="4777161"/>
            <a:ext cx="625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為什麼知道原理是一件重要的事情？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8596C08-7B4D-779D-FDD2-55177F558F3B}"/>
              </a:ext>
            </a:extLst>
          </p:cNvPr>
          <p:cNvSpPr txBox="1"/>
          <p:nvPr/>
        </p:nvSpPr>
        <p:spPr>
          <a:xfrm>
            <a:off x="832644" y="5267865"/>
            <a:ext cx="7533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就像是魔術，這門課要講的就是魔術背後的手法，讓你可以正確地認識生成式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5E1CC10-001B-96A2-3541-6DFBBDF74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130" y="3981450"/>
            <a:ext cx="2572830" cy="257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97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3A651-C6CC-BDC2-895F-68C78398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課程定位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E61753-EDB8-7725-4B22-22810597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跟其他機器學習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課程的關係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未來可以再修其他機器學習相關課程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已經修過機器學習相關課程也可以在本課程中有收穫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在這門課你不會學到什麼？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這門課會手把手帶你變幾個魔術，這門課可能不足以訓練你成為魔術師，但期待可以作為你成為魔術師的開始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上課時間有限無法深入提到所有技術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但這是你的第一門課，不會是最後一門課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如果想要更深入研究，可以看投影片上引用的論文</a:t>
            </a:r>
          </a:p>
          <a:p>
            <a:pPr lvl="1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958414-F057-BF19-90B9-FA8531F303D2}"/>
              </a:ext>
            </a:extLst>
          </p:cNvPr>
          <p:cNvSpPr txBox="1"/>
          <p:nvPr/>
        </p:nvSpPr>
        <p:spPr>
          <a:xfrm>
            <a:off x="6801612" y="681037"/>
            <a:ext cx="539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https://arxiv.org/abs/2205.10643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104EA19-E920-08CC-C7FB-2682BB453393}"/>
              </a:ext>
            </a:extLst>
          </p:cNvPr>
          <p:cNvSpPr txBox="1"/>
          <p:nvPr/>
        </p:nvSpPr>
        <p:spPr>
          <a:xfrm>
            <a:off x="6798564" y="203297"/>
            <a:ext cx="6099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上課引用論文多來自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arXiv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7F31CC-3E79-016D-82E2-FBDECDE2BB0D}"/>
              </a:ext>
            </a:extLst>
          </p:cNvPr>
          <p:cNvSpPr txBox="1"/>
          <p:nvPr/>
        </p:nvSpPr>
        <p:spPr>
          <a:xfrm>
            <a:off x="8720137" y="1486185"/>
            <a:ext cx="1316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2022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018C1C1-500A-B871-AF85-2E166BDC5B7F}"/>
              </a:ext>
            </a:extLst>
          </p:cNvPr>
          <p:cNvSpPr txBox="1"/>
          <p:nvPr/>
        </p:nvSpPr>
        <p:spPr>
          <a:xfrm>
            <a:off x="10050018" y="1488878"/>
            <a:ext cx="1316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257AFF0-B6B7-C531-E993-EA4633F16187}"/>
              </a:ext>
            </a:extLst>
          </p:cNvPr>
          <p:cNvCxnSpPr>
            <a:cxnSpLocks/>
          </p:cNvCxnSpPr>
          <p:nvPr/>
        </p:nvCxnSpPr>
        <p:spPr>
          <a:xfrm>
            <a:off x="9522206" y="1066502"/>
            <a:ext cx="3148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B45367C-6744-AE7E-D65A-119E60FCBD36}"/>
              </a:ext>
            </a:extLst>
          </p:cNvPr>
          <p:cNvCxnSpPr>
            <a:cxnSpLocks/>
          </p:cNvCxnSpPr>
          <p:nvPr/>
        </p:nvCxnSpPr>
        <p:spPr>
          <a:xfrm>
            <a:off x="9909683" y="1066448"/>
            <a:ext cx="3148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0ECD6DF-ECAF-E327-60CB-DF4EB1F09947}"/>
              </a:ext>
            </a:extLst>
          </p:cNvPr>
          <p:cNvCxnSpPr>
            <a:cxnSpLocks/>
          </p:cNvCxnSpPr>
          <p:nvPr/>
        </p:nvCxnSpPr>
        <p:spPr>
          <a:xfrm flipV="1">
            <a:off x="9451848" y="1142702"/>
            <a:ext cx="299466" cy="362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B00531D-22EF-BC67-45E5-01E71057488B}"/>
              </a:ext>
            </a:extLst>
          </p:cNvPr>
          <p:cNvCxnSpPr>
            <a:cxnSpLocks/>
          </p:cNvCxnSpPr>
          <p:nvPr/>
        </p:nvCxnSpPr>
        <p:spPr>
          <a:xfrm flipH="1" flipV="1">
            <a:off x="10139934" y="1152974"/>
            <a:ext cx="337947" cy="335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5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1829</Words>
  <Application>Microsoft Macintosh PowerPoint</Application>
  <PresentationFormat>宽屏</PresentationFormat>
  <Paragraphs>322</Paragraphs>
  <Slides>26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Microsoft YaHei</vt:lpstr>
      <vt:lpstr>微軟正黑體</vt:lpstr>
      <vt:lpstr>Söhne</vt:lpstr>
      <vt:lpstr>system-ui</vt:lpstr>
      <vt:lpstr>Aptos</vt:lpstr>
      <vt:lpstr>Aptos Display</vt:lpstr>
      <vt:lpstr>Arial</vt:lpstr>
      <vt:lpstr>Open Sans</vt:lpstr>
      <vt:lpstr>Roboto</vt:lpstr>
      <vt:lpstr>Segoe UI Historic</vt:lpstr>
      <vt:lpstr>Office 佈景主題</vt:lpstr>
      <vt:lpstr>生成式人工智慧導論</vt:lpstr>
      <vt:lpstr>課程緣起</vt:lpstr>
      <vt:lpstr>課程緣起</vt:lpstr>
      <vt:lpstr>課程緣起</vt:lpstr>
      <vt:lpstr>課程緣起</vt:lpstr>
      <vt:lpstr>PowerPoint 演示文稿</vt:lpstr>
      <vt:lpstr>課程定位</vt:lpstr>
      <vt:lpstr>課程定位</vt:lpstr>
      <vt:lpstr>課程定位</vt:lpstr>
      <vt:lpstr>作業會教大家訓練有 70 億個 (7 Billion, 7B) 參數的模型</vt:lpstr>
      <vt:lpstr>PowerPoint 演示文稿</vt:lpstr>
      <vt:lpstr>作業規劃</vt:lpstr>
      <vt:lpstr>PowerPoint 演示文稿</vt:lpstr>
      <vt:lpstr>PowerPoint 演示文稿</vt:lpstr>
      <vt:lpstr>預習</vt:lpstr>
      <vt:lpstr>PowerPoint 演示文稿</vt:lpstr>
      <vt:lpstr>課程規定</vt:lpstr>
      <vt:lpstr>上課規劃</vt:lpstr>
      <vt:lpstr>上課規劃</vt:lpstr>
      <vt:lpstr>訊息公告</vt:lpstr>
      <vt:lpstr>成績</vt:lpstr>
      <vt:lpstr>加簽</vt:lpstr>
      <vt:lpstr>旁聽</vt:lpstr>
      <vt:lpstr>《機器學習》的錄影都在 YouTube 上了</vt:lpstr>
      <vt:lpstr>由衷地感謝!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課程使用說明</dc:title>
  <dc:creator>Hung-yi Lee</dc:creator>
  <cp:lastModifiedBy>Microsoft Office User</cp:lastModifiedBy>
  <cp:revision>105</cp:revision>
  <dcterms:created xsi:type="dcterms:W3CDTF">2024-02-10T06:40:41Z</dcterms:created>
  <dcterms:modified xsi:type="dcterms:W3CDTF">2025-01-26T14:21:32Z</dcterms:modified>
</cp:coreProperties>
</file>